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oboto"/>
      <p:regular r:id="rId40"/>
      <p:bold r:id="rId41"/>
      <p:italic r:id="rId42"/>
      <p:boldItalic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5.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7.xml"/><Relationship Id="rId44" Type="http://schemas.openxmlformats.org/officeDocument/2006/relationships/font" Target="fonts/OpenSans-regular.fntdata"/><Relationship Id="rId21" Type="http://schemas.openxmlformats.org/officeDocument/2006/relationships/slide" Target="slides/slide16.xml"/><Relationship Id="rId43" Type="http://schemas.openxmlformats.org/officeDocument/2006/relationships/font" Target="fonts/Roboto-boldItalic.fntdata"/><Relationship Id="rId24" Type="http://schemas.openxmlformats.org/officeDocument/2006/relationships/slide" Target="slides/slide19.xml"/><Relationship Id="rId46" Type="http://schemas.openxmlformats.org/officeDocument/2006/relationships/font" Target="fonts/OpenSans-italic.fntdata"/><Relationship Id="rId23" Type="http://schemas.openxmlformats.org/officeDocument/2006/relationships/slide" Target="slides/slide18.xml"/><Relationship Id="rId45" Type="http://schemas.openxmlformats.org/officeDocument/2006/relationships/font" Target="fonts/Open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OpenSans-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323539155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323539155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1dad38d7d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1dad38d7d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1dad38d7d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1dad38d7d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1dad38d7d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1dad38d7d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1dad38d7d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1dad38d7d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1dad38d7d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1dad38d7d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1dad38d7d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1dad38d7d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1dddc1ca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1dddc1ca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1dddc1caa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1dddc1caa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1dddc1caa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1dddc1caa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32add775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32add775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12815c7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12815c7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1dddc1caa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1dddc1caa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1dddc1caa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1dddc1ca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e1dddc1caa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e1dddc1ca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1dddc1ca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1dddc1ca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1dddc1caa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e1dddc1caa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1dddc1caa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1dddc1caa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1dddc1caa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1dddc1caa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1dddc1caa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1dddc1caa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1dddc1caa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1dddc1caa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260c8b8c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260c8b8c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323539155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323539155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1b9c91ba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1b9c91ba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1b9c91ba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e1b9c91ba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1b9c91ba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1b9c91ba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1dad38d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1dad38d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1dddc1ca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1dddc1c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1b9c91b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e1b9c91b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1b9c91ba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1b9c91ba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323539155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323539155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323539155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323539155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323539155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323539155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python.org/" TargetMode="External"/><Relationship Id="rId4" Type="http://schemas.openxmlformats.org/officeDocument/2006/relationships/hyperlink" Target="https://www.python.org/" TargetMode="External"/><Relationship Id="rId5"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hyperlink" Target="https://greenteapress.com/thinkpython/html/index.html" TargetMode="Externa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hyperlink" Target="http://openbookproject.net/thinkcs/python/english3e/" TargetMode="Externa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hyperlink" Target="https://www.learnpython.org/" TargetMode="Externa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anaconda.com/" TargetMode="External"/><Relationship Id="rId4" Type="http://schemas.openxmlformats.org/officeDocument/2006/relationships/hyperlink" Target="http://uca.edu/go/84453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hyperlink" Target="https://www.python.org/" TargetMode="Externa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www.activestate.com/products/python/" TargetMode="Externa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hyperlink" Target="https://www.anaconda.com/" TargetMode="Externa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2.jpg"/><Relationship Id="rId4"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colab.research.google.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Your Python Environment</a:t>
            </a:r>
            <a:endParaRPr/>
          </a:p>
        </p:txBody>
      </p:sp>
      <p:sp>
        <p:nvSpPr>
          <p:cNvPr id="86" name="Google Shape;86;p13"/>
          <p:cNvSpPr txBox="1"/>
          <p:nvPr>
            <p:ph idx="1" type="subTitle"/>
          </p:nvPr>
        </p:nvSpPr>
        <p:spPr>
          <a:xfrm>
            <a:off x="598100" y="2665275"/>
            <a:ext cx="8222100" cy="1338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en" sz="2025"/>
              <a:t>AS</a:t>
            </a:r>
            <a:r>
              <a:rPr lang="en" sz="2025"/>
              <a:t>RI DART Summer Workshop</a:t>
            </a:r>
            <a:endParaRPr sz="2025"/>
          </a:p>
          <a:p>
            <a:pPr indent="0" lvl="0" marL="0" rtl="0" algn="l">
              <a:lnSpc>
                <a:spcPct val="80000"/>
              </a:lnSpc>
              <a:spcBef>
                <a:spcPts val="0"/>
              </a:spcBef>
              <a:spcAft>
                <a:spcPts val="0"/>
              </a:spcAft>
              <a:buSzPts val="275"/>
              <a:buNone/>
            </a:pPr>
            <a:r>
              <a:rPr lang="en" sz="2025"/>
              <a:t>Stephen R. Addison</a:t>
            </a:r>
            <a:endParaRPr sz="2025"/>
          </a:p>
          <a:p>
            <a:pPr indent="0" lvl="0" marL="0" rtl="0" algn="l">
              <a:lnSpc>
                <a:spcPct val="80000"/>
              </a:lnSpc>
              <a:spcBef>
                <a:spcPts val="0"/>
              </a:spcBef>
              <a:spcAft>
                <a:spcPts val="0"/>
              </a:spcAft>
              <a:buSzPts val="275"/>
              <a:buNone/>
            </a:pPr>
            <a:r>
              <a:rPr lang="en" sz="2025"/>
              <a:t>University of Central Arkansas</a:t>
            </a:r>
            <a:endParaRPr sz="2025"/>
          </a:p>
          <a:p>
            <a:pPr indent="0" lvl="0" marL="0" rtl="0" algn="l">
              <a:lnSpc>
                <a:spcPct val="80000"/>
              </a:lnSpc>
              <a:spcBef>
                <a:spcPts val="0"/>
              </a:spcBef>
              <a:spcAft>
                <a:spcPts val="0"/>
              </a:spcAft>
              <a:buSzPts val="275"/>
              <a:buNone/>
            </a:pPr>
            <a:r>
              <a:rPr lang="en" sz="2025"/>
              <a:t>June 06, 2023</a:t>
            </a:r>
            <a:endParaRPr sz="2025"/>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Now let’s insert some code</a:t>
            </a:r>
            <a:endParaRPr/>
          </a:p>
        </p:txBody>
      </p:sp>
      <p:sp>
        <p:nvSpPr>
          <p:cNvPr id="141" name="Google Shape;141;p2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Just click on code if you want to run some code or just use Colab as a calculator.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Let’s start with the some text, and a calculator problem</a:t>
            </a:r>
            <a:endParaRPr/>
          </a:p>
        </p:txBody>
      </p:sp>
      <p:pic>
        <p:nvPicPr>
          <p:cNvPr id="147" name="Google Shape;147;p23"/>
          <p:cNvPicPr preferRelativeResize="0"/>
          <p:nvPr/>
        </p:nvPicPr>
        <p:blipFill>
          <a:blip r:embed="rId3">
            <a:alphaModFix/>
          </a:blip>
          <a:stretch>
            <a:fillRect/>
          </a:stretch>
        </p:blipFill>
        <p:spPr>
          <a:xfrm>
            <a:off x="152400" y="152400"/>
            <a:ext cx="8839200" cy="36089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window does code completion - be careful with this!</a:t>
            </a:r>
            <a:endParaRPr/>
          </a:p>
        </p:txBody>
      </p:sp>
      <p:pic>
        <p:nvPicPr>
          <p:cNvPr id="153" name="Google Shape;153;p24"/>
          <p:cNvPicPr preferRelativeResize="0"/>
          <p:nvPr/>
        </p:nvPicPr>
        <p:blipFill>
          <a:blip r:embed="rId3">
            <a:alphaModFix/>
          </a:blip>
          <a:stretch>
            <a:fillRect/>
          </a:stretch>
        </p:blipFill>
        <p:spPr>
          <a:xfrm>
            <a:off x="152400" y="152400"/>
            <a:ext cx="8839203" cy="18127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idx="1" type="body"/>
          </p:nvPr>
        </p:nvSpPr>
        <p:spPr>
          <a:xfrm>
            <a:off x="319500" y="3150450"/>
            <a:ext cx="5998800" cy="1667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Python uses standard order of operations (PEMDAS).  But look up operator precedence when you evaluate functions. Caution, it’s not the same as in C and C++</a:t>
            </a:r>
            <a:endParaRPr/>
          </a:p>
        </p:txBody>
      </p:sp>
      <p:pic>
        <p:nvPicPr>
          <p:cNvPr id="159" name="Google Shape;159;p25"/>
          <p:cNvPicPr preferRelativeResize="0"/>
          <p:nvPr/>
        </p:nvPicPr>
        <p:blipFill>
          <a:blip r:embed="rId3">
            <a:alphaModFix/>
          </a:blip>
          <a:stretch>
            <a:fillRect/>
          </a:stretch>
        </p:blipFill>
        <p:spPr>
          <a:xfrm>
            <a:off x="152400" y="152400"/>
            <a:ext cx="8839200" cy="1503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Two ways to assign variables</a:t>
            </a:r>
            <a:endParaRPr/>
          </a:p>
        </p:txBody>
      </p:sp>
      <p:pic>
        <p:nvPicPr>
          <p:cNvPr id="165" name="Google Shape;165;p26"/>
          <p:cNvPicPr preferRelativeResize="0"/>
          <p:nvPr/>
        </p:nvPicPr>
        <p:blipFill>
          <a:blip r:embed="rId3">
            <a:alphaModFix/>
          </a:blip>
          <a:stretch>
            <a:fillRect/>
          </a:stretch>
        </p:blipFill>
        <p:spPr>
          <a:xfrm>
            <a:off x="140975" y="106775"/>
            <a:ext cx="8521775" cy="2862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Python doesn’t have many built in functions.  In order to access functions, we import modules either in whole or in part.  It is often best just to import the functions you need as the same function names might be used in different modules and you want to be sure that you are using the function that you think you are using.  You don’t want your functions to be black boxes, you would like to know what they are doing and what their limitations are.</a:t>
            </a:r>
            <a:endParaRPr/>
          </a:p>
        </p:txBody>
      </p:sp>
      <p:sp>
        <p:nvSpPr>
          <p:cNvPr id="171" name="Google Shape;171;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Python Modules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Examples include</a:t>
            </a:r>
            <a:endParaRPr/>
          </a:p>
          <a:p>
            <a:pPr indent="0" lvl="0" marL="0" rtl="0" algn="l">
              <a:spcBef>
                <a:spcPts val="1200"/>
              </a:spcBef>
              <a:spcAft>
                <a:spcPts val="0"/>
              </a:spcAft>
              <a:buNone/>
            </a:pPr>
            <a:r>
              <a:rPr lang="en"/>
              <a:t>math</a:t>
            </a:r>
            <a:endParaRPr/>
          </a:p>
          <a:p>
            <a:pPr indent="0" lvl="0" marL="0" rtl="0" algn="l">
              <a:spcBef>
                <a:spcPts val="1200"/>
              </a:spcBef>
              <a:spcAft>
                <a:spcPts val="0"/>
              </a:spcAft>
              <a:buNone/>
            </a:pPr>
            <a:r>
              <a:rPr lang="en"/>
              <a:t>numpy</a:t>
            </a:r>
            <a:endParaRPr/>
          </a:p>
          <a:p>
            <a:pPr indent="0" lvl="0" marL="0" rtl="0" algn="l">
              <a:spcBef>
                <a:spcPts val="1200"/>
              </a:spcBef>
              <a:spcAft>
                <a:spcPts val="0"/>
              </a:spcAft>
              <a:buNone/>
            </a:pPr>
            <a:r>
              <a:rPr lang="en"/>
              <a:t>Scipy</a:t>
            </a:r>
            <a:endParaRPr/>
          </a:p>
          <a:p>
            <a:pPr indent="0" lvl="0" marL="0" rtl="0" algn="l">
              <a:spcBef>
                <a:spcPts val="1200"/>
              </a:spcBef>
              <a:spcAft>
                <a:spcPts val="1200"/>
              </a:spcAft>
              <a:buNone/>
            </a:pPr>
            <a:r>
              <a:rPr lang="en"/>
              <a:t>matplotlib</a:t>
            </a:r>
            <a:endParaRPr/>
          </a:p>
        </p:txBody>
      </p:sp>
      <p:sp>
        <p:nvSpPr>
          <p:cNvPr id="177" name="Google Shape;177;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Python Modules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fontScale="92500" lnSpcReduction="20000"/>
          </a:bodyPr>
          <a:lstStyle/>
          <a:p>
            <a:pPr indent="0" lvl="0" marL="0" rtl="0" algn="l">
              <a:spcBef>
                <a:spcPts val="0"/>
              </a:spcBef>
              <a:spcAft>
                <a:spcPts val="0"/>
              </a:spcAft>
              <a:buNone/>
            </a:pPr>
            <a:r>
              <a:rPr lang="en"/>
              <a:t>I could have </a:t>
            </a:r>
            <a:r>
              <a:rPr lang="en"/>
              <a:t>just</a:t>
            </a:r>
            <a:r>
              <a:rPr lang="en"/>
              <a:t> used import numpy, dir(np) lists 600+ additional functions</a:t>
            </a:r>
            <a:endParaRPr/>
          </a:p>
        </p:txBody>
      </p:sp>
      <p:pic>
        <p:nvPicPr>
          <p:cNvPr id="183" name="Google Shape;183;p29"/>
          <p:cNvPicPr preferRelativeResize="0"/>
          <p:nvPr/>
        </p:nvPicPr>
        <p:blipFill>
          <a:blip r:embed="rId3">
            <a:alphaModFix/>
          </a:blip>
          <a:stretch>
            <a:fillRect/>
          </a:stretch>
        </p:blipFill>
        <p:spPr>
          <a:xfrm>
            <a:off x="152400" y="152400"/>
            <a:ext cx="3981450" cy="3790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Three ways, in order of my decreasing preference</a:t>
            </a:r>
            <a:endParaRPr/>
          </a:p>
        </p:txBody>
      </p:sp>
      <p:pic>
        <p:nvPicPr>
          <p:cNvPr id="189" name="Google Shape;189;p30"/>
          <p:cNvPicPr preferRelativeResize="0"/>
          <p:nvPr/>
        </p:nvPicPr>
        <p:blipFill>
          <a:blip r:embed="rId3">
            <a:alphaModFix/>
          </a:blip>
          <a:stretch>
            <a:fillRect/>
          </a:stretch>
        </p:blipFill>
        <p:spPr>
          <a:xfrm>
            <a:off x="152400" y="152400"/>
            <a:ext cx="4095750" cy="1085850"/>
          </a:xfrm>
          <a:prstGeom prst="rect">
            <a:avLst/>
          </a:prstGeom>
          <a:noFill/>
          <a:ln>
            <a:noFill/>
          </a:ln>
        </p:spPr>
      </p:pic>
      <p:pic>
        <p:nvPicPr>
          <p:cNvPr id="190" name="Google Shape;190;p30"/>
          <p:cNvPicPr preferRelativeResize="0"/>
          <p:nvPr/>
        </p:nvPicPr>
        <p:blipFill>
          <a:blip r:embed="rId4">
            <a:alphaModFix/>
          </a:blip>
          <a:stretch>
            <a:fillRect/>
          </a:stretch>
        </p:blipFill>
        <p:spPr>
          <a:xfrm>
            <a:off x="152400" y="1390650"/>
            <a:ext cx="4276725" cy="1009650"/>
          </a:xfrm>
          <a:prstGeom prst="rect">
            <a:avLst/>
          </a:prstGeom>
          <a:noFill/>
          <a:ln>
            <a:noFill/>
          </a:ln>
        </p:spPr>
      </p:pic>
      <p:pic>
        <p:nvPicPr>
          <p:cNvPr id="191" name="Google Shape;191;p30"/>
          <p:cNvPicPr preferRelativeResize="0"/>
          <p:nvPr/>
        </p:nvPicPr>
        <p:blipFill>
          <a:blip r:embed="rId5">
            <a:alphaModFix/>
          </a:blip>
          <a:stretch>
            <a:fillRect/>
          </a:stretch>
        </p:blipFill>
        <p:spPr>
          <a:xfrm>
            <a:off x="152400" y="2552700"/>
            <a:ext cx="5934075" cy="1057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idx="1" type="body"/>
          </p:nvPr>
        </p:nvSpPr>
        <p:spPr>
          <a:xfrm>
            <a:off x="319500" y="3020025"/>
            <a:ext cx="8186100" cy="17976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lang="en"/>
              <a:t>This is the Fibonacci sequence with each term the sum of the two that went before. In this example, I’ve introduced a while loop.  You can keep executing while a condition is true, this is very useful if you don’t know how many loops it will take!</a:t>
            </a:r>
            <a:endParaRPr/>
          </a:p>
          <a:p>
            <a:pPr indent="0" lvl="0" marL="0" rtl="0" algn="l">
              <a:spcBef>
                <a:spcPts val="0"/>
              </a:spcBef>
              <a:spcAft>
                <a:spcPts val="0"/>
              </a:spcAft>
              <a:buNone/>
            </a:pPr>
            <a:r>
              <a:rPr lang="en"/>
              <a:t>Note that the loop code is indented. Blocks of code are identified only by indentation.</a:t>
            </a:r>
            <a:endParaRPr/>
          </a:p>
          <a:p>
            <a:pPr indent="0" lvl="0" marL="0" rtl="0" algn="l">
              <a:spcBef>
                <a:spcPts val="0"/>
              </a:spcBef>
              <a:spcAft>
                <a:spcPts val="0"/>
              </a:spcAft>
              <a:buNone/>
            </a:pPr>
            <a:r>
              <a:rPr lang="en"/>
              <a:t>Q: How would I need to change the condition to print 1 more term? (Code from the official Python Tutorial)</a:t>
            </a:r>
            <a:endParaRPr/>
          </a:p>
        </p:txBody>
      </p:sp>
      <p:pic>
        <p:nvPicPr>
          <p:cNvPr id="197" name="Google Shape;197;p31"/>
          <p:cNvPicPr preferRelativeResize="0"/>
          <p:nvPr/>
        </p:nvPicPr>
        <p:blipFill>
          <a:blip r:embed="rId3">
            <a:alphaModFix/>
          </a:blip>
          <a:stretch>
            <a:fillRect/>
          </a:stretch>
        </p:blipFill>
        <p:spPr>
          <a:xfrm>
            <a:off x="152400" y="152400"/>
            <a:ext cx="8991601" cy="268798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Setting up your environment</a:t>
            </a:r>
            <a:endParaRPr/>
          </a:p>
        </p:txBody>
      </p:sp>
      <p:sp>
        <p:nvSpPr>
          <p:cNvPr id="92" name="Google Shape;92;p1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the beginner python track, there is nothing to download, and nothing to install.  I will be showing you how to use an online virtual environment that enables you to write code in a Jupyter Notebook.  This is the Google Colaboratory.  </a:t>
            </a:r>
            <a:endParaRPr/>
          </a:p>
          <a:p>
            <a:pPr indent="0" lvl="0" marL="0" rtl="0" algn="l">
              <a:spcBef>
                <a:spcPts val="1200"/>
              </a:spcBef>
              <a:spcAft>
                <a:spcPts val="0"/>
              </a:spcAft>
              <a:buNone/>
            </a:pPr>
            <a:r>
              <a:rPr lang="en"/>
              <a:t>You could install Python and all the needed packages on most of your computers, but there are frequently difficulties, and we want to get you to a point where you have a workable tool, and we don’t want you to have to spend lots of time configuring your environment.</a:t>
            </a:r>
            <a:endParaRPr/>
          </a:p>
          <a:p>
            <a:pPr indent="0" lvl="0" marL="0" rtl="0" algn="l">
              <a:spcBef>
                <a:spcPts val="1200"/>
              </a:spcBef>
              <a:spcAft>
                <a:spcPts val="1200"/>
              </a:spcAft>
              <a:buNone/>
            </a:pPr>
            <a:r>
              <a:rPr lang="en"/>
              <a:t>So we’ll be using the Google Colaboratory, or Colab for short.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Let’s see what the while loop does, we start from a=0, b=1 and print a</a:t>
            </a:r>
            <a:endParaRPr/>
          </a:p>
          <a:p>
            <a:pPr indent="0" lvl="0" marL="0" rtl="0" algn="l">
              <a:spcBef>
                <a:spcPts val="1200"/>
              </a:spcBef>
              <a:spcAft>
                <a:spcPts val="0"/>
              </a:spcAft>
              <a:buNone/>
            </a:pPr>
            <a:r>
              <a:rPr lang="en"/>
              <a:t>a=0, b=1, print 0</a:t>
            </a:r>
            <a:endParaRPr/>
          </a:p>
          <a:p>
            <a:pPr indent="0" lvl="0" marL="0" rtl="0" algn="l">
              <a:spcBef>
                <a:spcPts val="1200"/>
              </a:spcBef>
              <a:spcAft>
                <a:spcPts val="0"/>
              </a:spcAft>
              <a:buNone/>
            </a:pPr>
            <a:r>
              <a:rPr lang="en"/>
              <a:t>a=1, b=1, print 1</a:t>
            </a:r>
            <a:endParaRPr/>
          </a:p>
          <a:p>
            <a:pPr indent="0" lvl="0" marL="0" rtl="0" algn="l">
              <a:spcBef>
                <a:spcPts val="1200"/>
              </a:spcBef>
              <a:spcAft>
                <a:spcPts val="0"/>
              </a:spcAft>
              <a:buNone/>
            </a:pPr>
            <a:r>
              <a:rPr lang="en"/>
              <a:t>a=1, b=2, print 1</a:t>
            </a:r>
            <a:endParaRPr/>
          </a:p>
          <a:p>
            <a:pPr indent="0" lvl="0" marL="0" rtl="0" algn="l">
              <a:spcBef>
                <a:spcPts val="1200"/>
              </a:spcBef>
              <a:spcAft>
                <a:spcPts val="0"/>
              </a:spcAft>
              <a:buNone/>
            </a:pPr>
            <a:r>
              <a:rPr lang="en"/>
              <a:t>a=2, b=3, print 2</a:t>
            </a:r>
            <a:endParaRPr/>
          </a:p>
          <a:p>
            <a:pPr indent="0" lvl="0" marL="0" rtl="0" algn="l">
              <a:spcBef>
                <a:spcPts val="1200"/>
              </a:spcBef>
              <a:spcAft>
                <a:spcPts val="0"/>
              </a:spcAft>
              <a:buNone/>
            </a:pPr>
            <a:r>
              <a:rPr lang="en"/>
              <a:t>a=3, b=5, print 3</a:t>
            </a:r>
            <a:endParaRPr/>
          </a:p>
          <a:p>
            <a:pPr indent="0" lvl="0" marL="0" rtl="0" algn="l">
              <a:spcBef>
                <a:spcPts val="1200"/>
              </a:spcBef>
              <a:spcAft>
                <a:spcPts val="0"/>
              </a:spcAft>
              <a:buNone/>
            </a:pPr>
            <a:r>
              <a:rPr lang="en"/>
              <a:t>a=5, b=8, print 5</a:t>
            </a:r>
            <a:endParaRPr/>
          </a:p>
          <a:p>
            <a:pPr indent="0" lvl="0" marL="0" rtl="0" algn="l">
              <a:spcBef>
                <a:spcPts val="1200"/>
              </a:spcBef>
              <a:spcAft>
                <a:spcPts val="0"/>
              </a:spcAft>
              <a:buNone/>
            </a:pPr>
            <a:r>
              <a:rPr lang="en"/>
              <a:t>a=8, b=13, print 8</a:t>
            </a:r>
            <a:endParaRPr/>
          </a:p>
          <a:p>
            <a:pPr indent="0" lvl="0" marL="0" rtl="0" algn="l">
              <a:spcBef>
                <a:spcPts val="1200"/>
              </a:spcBef>
              <a:spcAft>
                <a:spcPts val="1200"/>
              </a:spcAft>
              <a:buNone/>
            </a:pPr>
            <a:r>
              <a:rPr lang="en"/>
              <a:t>a=13, b=21, print nothing</a:t>
            </a:r>
            <a:endParaRPr/>
          </a:p>
        </p:txBody>
      </p:sp>
      <p:sp>
        <p:nvSpPr>
          <p:cNvPr id="203" name="Google Shape;203;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Logical flow of the code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idx="1" type="body"/>
          </p:nvPr>
        </p:nvSpPr>
        <p:spPr>
          <a:xfrm>
            <a:off x="319500" y="3314950"/>
            <a:ext cx="8658000" cy="15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keyword argument </a:t>
            </a:r>
            <a:r>
              <a:rPr i="1" lang="en"/>
              <a:t>end</a:t>
            </a:r>
            <a:r>
              <a:rPr lang="en"/>
              <a:t> can be used to avoid the newline after the output, I used it to replace the newline with a , in the above example.</a:t>
            </a:r>
            <a:endParaRPr/>
          </a:p>
        </p:txBody>
      </p:sp>
      <p:pic>
        <p:nvPicPr>
          <p:cNvPr id="209" name="Google Shape;209;p33"/>
          <p:cNvPicPr preferRelativeResize="0"/>
          <p:nvPr/>
        </p:nvPicPr>
        <p:blipFill>
          <a:blip r:embed="rId3">
            <a:alphaModFix/>
          </a:blip>
          <a:stretch>
            <a:fillRect/>
          </a:stretch>
        </p:blipFill>
        <p:spPr>
          <a:xfrm>
            <a:off x="152400" y="152400"/>
            <a:ext cx="8917399" cy="1605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a:t>
            </a:r>
            <a:r>
              <a:rPr lang="en"/>
              <a:t>ddition</a:t>
            </a:r>
            <a:endParaRPr/>
          </a:p>
          <a:p>
            <a:pPr indent="-342900" lvl="0" marL="457200" rtl="0" algn="l">
              <a:spcBef>
                <a:spcPts val="0"/>
              </a:spcBef>
              <a:spcAft>
                <a:spcPts val="0"/>
              </a:spcAft>
              <a:buSzPts val="1800"/>
              <a:buChar char="-"/>
            </a:pPr>
            <a:r>
              <a:rPr lang="en"/>
              <a:t>s</a:t>
            </a:r>
            <a:r>
              <a:rPr lang="en"/>
              <a:t>ubtraction</a:t>
            </a:r>
            <a:endParaRPr/>
          </a:p>
          <a:p>
            <a:pPr indent="0" lvl="0" marL="914400" rtl="0" algn="l">
              <a:spcBef>
                <a:spcPts val="1200"/>
              </a:spcBef>
              <a:spcAft>
                <a:spcPts val="0"/>
              </a:spcAft>
              <a:buNone/>
            </a:pPr>
            <a:r>
              <a:rPr lang="en"/>
              <a:t>* multiplication</a:t>
            </a:r>
            <a:endParaRPr/>
          </a:p>
          <a:p>
            <a:pPr indent="0" lvl="0" marL="914400" rtl="0" algn="l">
              <a:spcBef>
                <a:spcPts val="1200"/>
              </a:spcBef>
              <a:spcAft>
                <a:spcPts val="0"/>
              </a:spcAft>
              <a:buNone/>
            </a:pPr>
            <a:r>
              <a:rPr lang="en"/>
              <a:t>/ division</a:t>
            </a:r>
            <a:endParaRPr/>
          </a:p>
          <a:p>
            <a:pPr indent="0" lvl="0" marL="914400" rtl="0" algn="l">
              <a:spcBef>
                <a:spcPts val="1200"/>
              </a:spcBef>
              <a:spcAft>
                <a:spcPts val="0"/>
              </a:spcAft>
              <a:buNone/>
            </a:pPr>
            <a:r>
              <a:rPr lang="en"/>
              <a:t>** exponentiation</a:t>
            </a:r>
            <a:endParaRPr/>
          </a:p>
          <a:p>
            <a:pPr indent="0" lvl="0" marL="914400" rtl="0" algn="l">
              <a:spcBef>
                <a:spcPts val="1200"/>
              </a:spcBef>
              <a:spcAft>
                <a:spcPts val="0"/>
              </a:spcAft>
              <a:buNone/>
            </a:pPr>
            <a:r>
              <a:rPr lang="en"/>
              <a:t>// floor division (yield integer part only in division)</a:t>
            </a:r>
            <a:endParaRPr/>
          </a:p>
          <a:p>
            <a:pPr indent="0" lvl="0" marL="914400" rtl="0" algn="l">
              <a:spcBef>
                <a:spcPts val="1200"/>
              </a:spcBef>
              <a:spcAft>
                <a:spcPts val="1200"/>
              </a:spcAft>
              <a:buNone/>
            </a:pPr>
            <a:r>
              <a:rPr lang="en"/>
              <a:t>% modulo (yields remainder in division)</a:t>
            </a:r>
            <a:endParaRPr/>
          </a:p>
        </p:txBody>
      </p:sp>
      <p:sp>
        <p:nvSpPr>
          <p:cNvPr id="215" name="Google Shape;215;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operations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221" name="Google Shape;221;p35"/>
          <p:cNvPicPr preferRelativeResize="0"/>
          <p:nvPr/>
        </p:nvPicPr>
        <p:blipFill>
          <a:blip r:embed="rId3">
            <a:alphaModFix/>
          </a:blip>
          <a:stretch>
            <a:fillRect/>
          </a:stretch>
        </p:blipFill>
        <p:spPr>
          <a:xfrm>
            <a:off x="152400" y="152400"/>
            <a:ext cx="3599050" cy="3808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6"/>
          <p:cNvSpPr txBox="1"/>
          <p:nvPr>
            <p:ph idx="1" type="body"/>
          </p:nvPr>
        </p:nvSpPr>
        <p:spPr>
          <a:xfrm>
            <a:off x="311700" y="1225225"/>
            <a:ext cx="7698600" cy="102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Where can I find free resources to help me learn Python programming</a:t>
            </a:r>
            <a:endParaRPr/>
          </a:p>
          <a:p>
            <a:pPr indent="0" lvl="0" marL="0" rtl="0" algn="l">
              <a:spcBef>
                <a:spcPts val="1200"/>
              </a:spcBef>
              <a:spcAft>
                <a:spcPts val="1200"/>
              </a:spcAft>
              <a:buNone/>
            </a:pPr>
            <a:r>
              <a:rPr lang="en" u="sng">
                <a:solidFill>
                  <a:schemeClr val="hlink"/>
                </a:solidFill>
                <a:hlinkClick r:id="rId3"/>
              </a:rPr>
              <a:t>python</a:t>
            </a:r>
            <a:r>
              <a:rPr lang="en" u="sng">
                <a:solidFill>
                  <a:schemeClr val="hlink"/>
                </a:solidFill>
                <a:hlinkClick r:id="rId4"/>
              </a:rPr>
              <a:t>.org</a:t>
            </a:r>
            <a:endParaRPr/>
          </a:p>
        </p:txBody>
      </p:sp>
      <p:sp>
        <p:nvSpPr>
          <p:cNvPr id="227" name="Google Shape;227;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pic>
        <p:nvPicPr>
          <p:cNvPr id="228" name="Google Shape;228;p36"/>
          <p:cNvPicPr preferRelativeResize="0"/>
          <p:nvPr/>
        </p:nvPicPr>
        <p:blipFill>
          <a:blip r:embed="rId5">
            <a:alphaModFix/>
          </a:blip>
          <a:stretch>
            <a:fillRect/>
          </a:stretch>
        </p:blipFill>
        <p:spPr>
          <a:xfrm>
            <a:off x="1714902" y="1663375"/>
            <a:ext cx="7429099" cy="3386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7"/>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lang="en"/>
              <a:t>Most of What you need to know is here, start with the tutorial</a:t>
            </a:r>
            <a:endParaRPr/>
          </a:p>
        </p:txBody>
      </p:sp>
      <p:pic>
        <p:nvPicPr>
          <p:cNvPr id="234" name="Google Shape;234;p37"/>
          <p:cNvPicPr preferRelativeResize="0"/>
          <p:nvPr/>
        </p:nvPicPr>
        <p:blipFill>
          <a:blip r:embed="rId3">
            <a:alphaModFix/>
          </a:blip>
          <a:stretch>
            <a:fillRect/>
          </a:stretch>
        </p:blipFill>
        <p:spPr>
          <a:xfrm>
            <a:off x="152400" y="152400"/>
            <a:ext cx="6284168" cy="39257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idx="1" type="body"/>
          </p:nvPr>
        </p:nvSpPr>
        <p:spPr>
          <a:xfrm>
            <a:off x="6254675" y="1309475"/>
            <a:ext cx="2411400" cy="328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Python standard library is a very useful tool.</a:t>
            </a:r>
            <a:endParaRPr/>
          </a:p>
        </p:txBody>
      </p:sp>
      <p:pic>
        <p:nvPicPr>
          <p:cNvPr id="240" name="Google Shape;240;p38"/>
          <p:cNvPicPr preferRelativeResize="0"/>
          <p:nvPr/>
        </p:nvPicPr>
        <p:blipFill>
          <a:blip r:embed="rId3">
            <a:alphaModFix/>
          </a:blip>
          <a:stretch>
            <a:fillRect/>
          </a:stretch>
        </p:blipFill>
        <p:spPr>
          <a:xfrm>
            <a:off x="152400" y="152400"/>
            <a:ext cx="6102279" cy="3914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idx="1" type="body"/>
          </p:nvPr>
        </p:nvSpPr>
        <p:spPr>
          <a:xfrm>
            <a:off x="319500" y="4218925"/>
            <a:ext cx="85635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https://greenteapress.com/thinkpython/html/index.html</a:t>
            </a:r>
            <a:r>
              <a:rPr lang="en"/>
              <a:t> </a:t>
            </a:r>
            <a:endParaRPr/>
          </a:p>
        </p:txBody>
      </p:sp>
      <p:pic>
        <p:nvPicPr>
          <p:cNvPr id="246" name="Google Shape;246;p39"/>
          <p:cNvPicPr preferRelativeResize="0"/>
          <p:nvPr/>
        </p:nvPicPr>
        <p:blipFill>
          <a:blip r:embed="rId4">
            <a:alphaModFix/>
          </a:blip>
          <a:stretch>
            <a:fillRect/>
          </a:stretch>
        </p:blipFill>
        <p:spPr>
          <a:xfrm>
            <a:off x="152400" y="152400"/>
            <a:ext cx="5915466" cy="3914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http://openbookproject.net/thinkcs/python/english3e/</a:t>
            </a:r>
            <a:r>
              <a:rPr lang="en"/>
              <a:t> </a:t>
            </a:r>
            <a:endParaRPr/>
          </a:p>
        </p:txBody>
      </p:sp>
      <p:pic>
        <p:nvPicPr>
          <p:cNvPr id="252" name="Google Shape;252;p40"/>
          <p:cNvPicPr preferRelativeResize="0"/>
          <p:nvPr/>
        </p:nvPicPr>
        <p:blipFill>
          <a:blip r:embed="rId4">
            <a:alphaModFix/>
          </a:blip>
          <a:stretch>
            <a:fillRect/>
          </a:stretch>
        </p:blipFill>
        <p:spPr>
          <a:xfrm>
            <a:off x="152400" y="152400"/>
            <a:ext cx="6216024" cy="3914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idx="1" type="body"/>
          </p:nvPr>
        </p:nvSpPr>
        <p:spPr>
          <a:xfrm>
            <a:off x="319500" y="4471075"/>
            <a:ext cx="5998800" cy="590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https://www.learnpython.org/</a:t>
            </a:r>
            <a:r>
              <a:rPr lang="en"/>
              <a:t> </a:t>
            </a:r>
            <a:endParaRPr/>
          </a:p>
        </p:txBody>
      </p:sp>
      <p:pic>
        <p:nvPicPr>
          <p:cNvPr id="258" name="Google Shape;258;p41"/>
          <p:cNvPicPr preferRelativeResize="0"/>
          <p:nvPr/>
        </p:nvPicPr>
        <p:blipFill>
          <a:blip r:embed="rId4">
            <a:alphaModFix/>
          </a:blip>
          <a:stretch>
            <a:fillRect/>
          </a:stretch>
        </p:blipFill>
        <p:spPr>
          <a:xfrm>
            <a:off x="175975" y="164200"/>
            <a:ext cx="7758926" cy="4365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if you want to set up your own environment?</a:t>
            </a:r>
            <a:endParaRPr/>
          </a:p>
        </p:txBody>
      </p:sp>
      <p:sp>
        <p:nvSpPr>
          <p:cNvPr id="98" name="Google Shape;98;p1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If you want to install a local distribution, you could install the Anaconda distribution. You can find it here: </a:t>
            </a:r>
            <a:r>
              <a:rPr lang="en" u="sng">
                <a:solidFill>
                  <a:schemeClr val="hlink"/>
                </a:solidFill>
                <a:hlinkClick r:id="rId3"/>
              </a:rPr>
              <a:t>https://www.anaconda.com/</a:t>
            </a:r>
            <a:endParaRPr/>
          </a:p>
          <a:p>
            <a:pPr indent="0" lvl="0" marL="0" rtl="0" algn="l">
              <a:spcBef>
                <a:spcPts val="1200"/>
              </a:spcBef>
              <a:spcAft>
                <a:spcPts val="0"/>
              </a:spcAft>
              <a:buNone/>
            </a:pPr>
            <a:r>
              <a:rPr lang="en"/>
              <a:t>This can install everything including both R and Python and all the things that go with it. </a:t>
            </a:r>
            <a:endParaRPr/>
          </a:p>
          <a:p>
            <a:pPr indent="0" lvl="0" marL="0" rtl="0" algn="l">
              <a:spcBef>
                <a:spcPts val="1200"/>
              </a:spcBef>
              <a:spcAft>
                <a:spcPts val="0"/>
              </a:spcAft>
              <a:buNone/>
            </a:pPr>
            <a:r>
              <a:rPr lang="en"/>
              <a:t>If you want to use python.org and install the IDE of your choice, I provide some advice in the following: </a:t>
            </a:r>
            <a:r>
              <a:rPr lang="en" u="sng">
                <a:solidFill>
                  <a:schemeClr val="hlink"/>
                </a:solidFill>
                <a:hlinkClick r:id="rId4"/>
              </a:rPr>
              <a:t>http://uca.edu/go/844534</a:t>
            </a:r>
            <a:endParaRPr/>
          </a:p>
          <a:p>
            <a:pPr indent="0" lvl="0" marL="0" rtl="0" algn="l">
              <a:spcBef>
                <a:spcPts val="1200"/>
              </a:spcBef>
              <a:spcAft>
                <a:spcPts val="1200"/>
              </a:spcAft>
              <a:buNone/>
            </a:pPr>
            <a:r>
              <a:rPr lang="en"/>
              <a:t>This is an article that I wrote for medium about an interactive version of the course that I have been developing.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nvSpPr>
        <p:spPr>
          <a:xfrm>
            <a:off x="1117650" y="1322950"/>
            <a:ext cx="65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Here are some Python distributions</a:t>
            </a:r>
            <a:endParaRPr>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Python.org   </a:t>
            </a:r>
            <a:r>
              <a:rPr lang="en" u="sng">
                <a:solidFill>
                  <a:schemeClr val="hlink"/>
                </a:solidFill>
                <a:hlinkClick r:id="rId3"/>
              </a:rPr>
              <a:t>https://www.python.org/</a:t>
            </a:r>
            <a:r>
              <a:rPr lang="en"/>
              <a:t> </a:t>
            </a:r>
            <a:endParaRPr/>
          </a:p>
        </p:txBody>
      </p:sp>
      <p:pic>
        <p:nvPicPr>
          <p:cNvPr id="269" name="Google Shape;269;p43"/>
          <p:cNvPicPr preferRelativeResize="0"/>
          <p:nvPr/>
        </p:nvPicPr>
        <p:blipFill>
          <a:blip r:embed="rId4">
            <a:alphaModFix/>
          </a:blip>
          <a:stretch>
            <a:fillRect/>
          </a:stretch>
        </p:blipFill>
        <p:spPr>
          <a:xfrm>
            <a:off x="152400" y="1299625"/>
            <a:ext cx="8271493" cy="36914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ActiveState Python</a:t>
            </a:r>
            <a:endParaRPr/>
          </a:p>
        </p:txBody>
      </p:sp>
      <p:pic>
        <p:nvPicPr>
          <p:cNvPr id="275" name="Google Shape;275;p44"/>
          <p:cNvPicPr preferRelativeResize="0"/>
          <p:nvPr/>
        </p:nvPicPr>
        <p:blipFill>
          <a:blip r:embed="rId4">
            <a:alphaModFix/>
          </a:blip>
          <a:stretch>
            <a:fillRect/>
          </a:stretch>
        </p:blipFill>
        <p:spPr>
          <a:xfrm>
            <a:off x="152400" y="1170200"/>
            <a:ext cx="7546004" cy="38209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Anaconda Python: </a:t>
            </a:r>
            <a:r>
              <a:rPr lang="en" u="sng">
                <a:solidFill>
                  <a:schemeClr val="hlink"/>
                </a:solidFill>
                <a:hlinkClick r:id="rId3"/>
              </a:rPr>
              <a:t>https://www.anaconda.com/</a:t>
            </a:r>
            <a:r>
              <a:rPr lang="en"/>
              <a:t> </a:t>
            </a:r>
            <a:endParaRPr/>
          </a:p>
        </p:txBody>
      </p:sp>
      <p:pic>
        <p:nvPicPr>
          <p:cNvPr id="281" name="Google Shape;281;p45"/>
          <p:cNvPicPr preferRelativeResize="0"/>
          <p:nvPr/>
        </p:nvPicPr>
        <p:blipFill>
          <a:blip r:embed="rId4">
            <a:alphaModFix/>
          </a:blip>
          <a:stretch>
            <a:fillRect/>
          </a:stretch>
        </p:blipFill>
        <p:spPr>
          <a:xfrm>
            <a:off x="152400" y="1170200"/>
            <a:ext cx="8117432" cy="38209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 Material</a:t>
            </a:r>
            <a:endParaRPr/>
          </a:p>
        </p:txBody>
      </p:sp>
      <p:pic>
        <p:nvPicPr>
          <p:cNvPr id="287" name="Google Shape;287;p46"/>
          <p:cNvPicPr preferRelativeResize="0"/>
          <p:nvPr/>
        </p:nvPicPr>
        <p:blipFill>
          <a:blip r:embed="rId3">
            <a:alphaModFix/>
          </a:blip>
          <a:stretch>
            <a:fillRect/>
          </a:stretch>
        </p:blipFill>
        <p:spPr>
          <a:xfrm>
            <a:off x="152400" y="1299625"/>
            <a:ext cx="2523072" cy="3691475"/>
          </a:xfrm>
          <a:prstGeom prst="rect">
            <a:avLst/>
          </a:prstGeom>
          <a:noFill/>
          <a:ln>
            <a:noFill/>
          </a:ln>
        </p:spPr>
      </p:pic>
      <p:pic>
        <p:nvPicPr>
          <p:cNvPr id="288" name="Google Shape;288;p46"/>
          <p:cNvPicPr preferRelativeResize="0"/>
          <p:nvPr/>
        </p:nvPicPr>
        <p:blipFill>
          <a:blip r:embed="rId4">
            <a:alphaModFix/>
          </a:blip>
          <a:stretch>
            <a:fillRect/>
          </a:stretch>
        </p:blipFill>
        <p:spPr>
          <a:xfrm>
            <a:off x="2827872" y="1299625"/>
            <a:ext cx="2954873" cy="3691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Programming</a:t>
            </a:r>
            <a:endParaRPr/>
          </a:p>
        </p:txBody>
      </p:sp>
      <p:sp>
        <p:nvSpPr>
          <p:cNvPr id="104" name="Google Shape;104;p1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Learning to program changes the way you think about the world - all sorts of problems become tractable.</a:t>
            </a:r>
            <a:endParaRPr/>
          </a:p>
          <a:p>
            <a:pPr indent="0" lvl="0" marL="0" rtl="0" algn="l">
              <a:spcBef>
                <a:spcPts val="1200"/>
              </a:spcBef>
              <a:spcAft>
                <a:spcPts val="0"/>
              </a:spcAft>
              <a:buNone/>
            </a:pPr>
            <a:r>
              <a:rPr lang="en"/>
              <a:t>At first it will seem like you are just learning a series of tricks, and you may struggle but soon, you will realize that if you can program it can help you to think and reason about the world.</a:t>
            </a:r>
            <a:endParaRPr/>
          </a:p>
          <a:p>
            <a:pPr indent="0" lvl="0" marL="0" rtl="0" algn="l">
              <a:spcBef>
                <a:spcPts val="1200"/>
              </a:spcBef>
              <a:spcAft>
                <a:spcPts val="1200"/>
              </a:spcAft>
              <a:buNone/>
            </a:pPr>
            <a:r>
              <a:rPr lang="en"/>
              <a:t>Python is a great language to start with. While it is an object oriented language we will </a:t>
            </a:r>
            <a:r>
              <a:rPr lang="en"/>
              <a:t>mostly</a:t>
            </a:r>
            <a:r>
              <a:rPr lang="en"/>
              <a:t> be using it to do procedural programming.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 where do you </a:t>
            </a:r>
            <a:r>
              <a:rPr lang="en"/>
              <a:t>download</a:t>
            </a:r>
            <a:r>
              <a:rPr lang="en"/>
              <a:t> it ?</a:t>
            </a:r>
            <a:endParaRPr/>
          </a:p>
        </p:txBody>
      </p:sp>
      <p:sp>
        <p:nvSpPr>
          <p:cNvPr id="110" name="Google Shape;110;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 reiterate, I’m going to use Google Colab which doesn’t require a download.</a:t>
            </a:r>
            <a:endParaRPr/>
          </a:p>
          <a:p>
            <a:pPr indent="0" lvl="0" marL="0" rtl="0" algn="l">
              <a:spcBef>
                <a:spcPts val="1200"/>
              </a:spcBef>
              <a:spcAft>
                <a:spcPts val="0"/>
              </a:spcAft>
              <a:buNone/>
            </a:pPr>
            <a:r>
              <a:rPr lang="en"/>
              <a:t>Here is a link to Google Colab:</a:t>
            </a:r>
            <a:endParaRPr/>
          </a:p>
          <a:p>
            <a:pPr indent="0" lvl="0" marL="0" rtl="0" algn="l">
              <a:spcBef>
                <a:spcPts val="1200"/>
              </a:spcBef>
              <a:spcAft>
                <a:spcPts val="0"/>
              </a:spcAft>
              <a:buNone/>
            </a:pPr>
            <a:r>
              <a:rPr lang="en" u="sng">
                <a:solidFill>
                  <a:schemeClr val="hlink"/>
                </a:solidFill>
                <a:hlinkClick r:id="rId3"/>
              </a:rPr>
              <a:t>https://colab.research.google.com/</a:t>
            </a:r>
            <a:endParaRPr/>
          </a:p>
          <a:p>
            <a:pPr indent="0" lvl="0" marL="0" rtl="0" algn="l">
              <a:spcBef>
                <a:spcPts val="1200"/>
              </a:spcBef>
              <a:spcAft>
                <a:spcPts val="0"/>
              </a:spcAft>
              <a:buNone/>
            </a:pPr>
            <a:r>
              <a:rPr lang="en"/>
              <a:t>I’m going to want you to go there in a few minutes, but I do want to show you what to expect when you get there, but first let’s </a:t>
            </a:r>
            <a:r>
              <a:rPr lang="en"/>
              <a:t>talk</a:t>
            </a:r>
            <a:r>
              <a:rPr lang="en"/>
              <a:t> about what it is.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Google Colab</a:t>
            </a:r>
            <a:endParaRPr/>
          </a:p>
        </p:txBody>
      </p:sp>
      <p:pic>
        <p:nvPicPr>
          <p:cNvPr id="116" name="Google Shape;116;p18"/>
          <p:cNvPicPr preferRelativeResize="0"/>
          <p:nvPr/>
        </p:nvPicPr>
        <p:blipFill>
          <a:blip r:embed="rId3">
            <a:alphaModFix/>
          </a:blip>
          <a:stretch>
            <a:fillRect/>
          </a:stretch>
        </p:blipFill>
        <p:spPr>
          <a:xfrm>
            <a:off x="62075" y="1347336"/>
            <a:ext cx="9144003" cy="2219028"/>
          </a:xfrm>
          <a:prstGeom prst="rect">
            <a:avLst/>
          </a:prstGeom>
          <a:noFill/>
          <a:ln>
            <a:noFill/>
          </a:ln>
        </p:spPr>
      </p:pic>
      <p:sp>
        <p:nvSpPr>
          <p:cNvPr id="117" name="Google Shape;117;p18"/>
          <p:cNvSpPr txBox="1"/>
          <p:nvPr/>
        </p:nvSpPr>
        <p:spPr>
          <a:xfrm>
            <a:off x="703275" y="3906500"/>
            <a:ext cx="799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9"/>
          <p:cNvPicPr preferRelativeResize="0"/>
          <p:nvPr/>
        </p:nvPicPr>
        <p:blipFill>
          <a:blip r:embed="rId3">
            <a:alphaModFix/>
          </a:blip>
          <a:stretch>
            <a:fillRect/>
          </a:stretch>
        </p:blipFill>
        <p:spPr>
          <a:xfrm>
            <a:off x="152400" y="152400"/>
            <a:ext cx="6275912" cy="4838703"/>
          </a:xfrm>
          <a:prstGeom prst="rect">
            <a:avLst/>
          </a:prstGeom>
          <a:noFill/>
          <a:ln>
            <a:noFill/>
          </a:ln>
        </p:spPr>
      </p:pic>
      <p:sp>
        <p:nvSpPr>
          <p:cNvPr id="123" name="Google Shape;123;p19"/>
          <p:cNvSpPr txBox="1"/>
          <p:nvPr/>
        </p:nvSpPr>
        <p:spPr>
          <a:xfrm>
            <a:off x="6538200" y="868600"/>
            <a:ext cx="243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Now click on</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New Notebook</a:t>
            </a:r>
            <a:endParaRPr>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0"/>
          <p:cNvPicPr preferRelativeResize="0"/>
          <p:nvPr/>
        </p:nvPicPr>
        <p:blipFill>
          <a:blip r:embed="rId3">
            <a:alphaModFix/>
          </a:blip>
          <a:stretch>
            <a:fillRect/>
          </a:stretch>
        </p:blipFill>
        <p:spPr>
          <a:xfrm>
            <a:off x="152400" y="152400"/>
            <a:ext cx="8839204" cy="2908996"/>
          </a:xfrm>
          <a:prstGeom prst="rect">
            <a:avLst/>
          </a:prstGeom>
          <a:noFill/>
          <a:ln>
            <a:noFill/>
          </a:ln>
        </p:spPr>
      </p:pic>
      <p:sp>
        <p:nvSpPr>
          <p:cNvPr id="129" name="Google Shape;129;p20"/>
          <p:cNvSpPr txBox="1"/>
          <p:nvPr/>
        </p:nvSpPr>
        <p:spPr>
          <a:xfrm>
            <a:off x="873825" y="2111750"/>
            <a:ext cx="5991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This should create your first Jupyter Notebook. It will save automatically on your Google Drive.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The first thing you should do is to rename it.  You can either click on Untitled and change it to </a:t>
            </a:r>
            <a:r>
              <a:rPr lang="en">
                <a:latin typeface="Open Sans"/>
                <a:ea typeface="Open Sans"/>
                <a:cs typeface="Open Sans"/>
                <a:sym typeface="Open Sans"/>
              </a:rPr>
              <a:t>something</a:t>
            </a:r>
            <a:r>
              <a:rPr lang="en">
                <a:latin typeface="Open Sans"/>
                <a:ea typeface="Open Sans"/>
                <a:cs typeface="Open Sans"/>
                <a:sym typeface="Open Sans"/>
              </a:rPr>
              <a:t> else.  Or you can click on File, followed by </a:t>
            </a:r>
            <a:r>
              <a:rPr lang="en">
                <a:latin typeface="Open Sans"/>
                <a:ea typeface="Open Sans"/>
                <a:cs typeface="Open Sans"/>
                <a:sym typeface="Open Sans"/>
              </a:rPr>
              <a:t>selecting</a:t>
            </a:r>
            <a:r>
              <a:rPr lang="en">
                <a:latin typeface="Open Sans"/>
                <a:ea typeface="Open Sans"/>
                <a:cs typeface="Open Sans"/>
                <a:sym typeface="Open Sans"/>
              </a:rPr>
              <a:t> “rename” this just takes you to the same place.  So type something in.  Don’t delete or change the file extension!</a:t>
            </a:r>
            <a:endParaRPr>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Now let’s do something -select “text”</a:t>
            </a:r>
            <a:endParaRPr/>
          </a:p>
        </p:txBody>
      </p:sp>
      <p:sp>
        <p:nvSpPr>
          <p:cNvPr id="135" name="Google Shape;135;p2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We’ll go to the program and insert some text and then we’ll execute some code blocks.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